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201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31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825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297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050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518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509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475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76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686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872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5511-B64E-4840-B8B8-A18E7413FA5D}" type="datetimeFigureOut">
              <a:rPr lang="fr-BE" smtClean="0"/>
              <a:t>06-01-18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A6E4C-C958-4026-B4EA-2C5E199A719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2389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231073"/>
            <a:ext cx="9144000" cy="2387600"/>
          </a:xfrm>
        </p:spPr>
        <p:txBody>
          <a:bodyPr>
            <a:noAutofit/>
          </a:bodyPr>
          <a:lstStyle/>
          <a:p>
            <a:r>
              <a:rPr lang="fr-BE" sz="9600" b="1" dirty="0" smtClean="0"/>
              <a:t>The AES</a:t>
            </a:r>
            <a:br>
              <a:rPr lang="fr-BE" sz="9600" b="1" dirty="0" smtClean="0"/>
            </a:br>
            <a:r>
              <a:rPr lang="fr-BE" sz="9600" b="1" dirty="0" smtClean="0"/>
              <a:t> Block Cypher</a:t>
            </a:r>
            <a:endParaRPr lang="fr-BE" sz="96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944100" y="4994910"/>
            <a:ext cx="723900" cy="262890"/>
          </a:xfrm>
        </p:spPr>
        <p:txBody>
          <a:bodyPr>
            <a:normAutofit fontScale="62500" lnSpcReduction="20000"/>
          </a:bodyPr>
          <a:lstStyle/>
          <a:p>
            <a:endParaRPr lang="fr-BE" dirty="0"/>
          </a:p>
        </p:txBody>
      </p:sp>
      <p:pic>
        <p:nvPicPr>
          <p:cNvPr id="5" name="gens qui marchent.vid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000" y="0"/>
            <a:ext cx="12204000" cy="68589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6686" y="548240"/>
            <a:ext cx="10733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9600" b="1" dirty="0" smtClean="0"/>
              <a:t>      </a:t>
            </a:r>
            <a:r>
              <a:rPr lang="fr-BE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 Standard d’</a:t>
            </a:r>
            <a:r>
              <a:rPr lang="fr-BE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Encryption</a:t>
            </a:r>
            <a:r>
              <a:rPr lang="fr-BE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Avancé</a:t>
            </a:r>
            <a:endParaRPr lang="fr-BE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494324" y="648041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2017-2018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4920929" y="3704524"/>
            <a:ext cx="23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BICS – Sean ACHTATOU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3897086" y="2438400"/>
            <a:ext cx="60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3727013" y="2122717"/>
            <a:ext cx="4490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Block </a:t>
            </a:r>
            <a:r>
              <a:rPr lang="fr-BE" sz="36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Cipher</a:t>
            </a:r>
            <a:r>
              <a:rPr lang="fr-BE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et Modes</a:t>
            </a:r>
            <a:endParaRPr lang="fr-BE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57057" y="399754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 smtClean="0"/>
              <a:t>Universitée</a:t>
            </a:r>
            <a:r>
              <a:rPr lang="fr-BE" dirty="0" smtClean="0"/>
              <a:t> du Luxembourg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10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4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84" y="525519"/>
            <a:ext cx="3268719" cy="3268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2786" y="1809080"/>
            <a:ext cx="73359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 Advanced </a:t>
            </a:r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Encryption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Standard »</a:t>
            </a:r>
          </a:p>
          <a:p>
            <a:pPr algn="ctr"/>
            <a:r>
              <a:rPr lang="fr-F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d’</a:t>
            </a:r>
            <a:r>
              <a:rPr lang="fr-FR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Encryption</a:t>
            </a:r>
            <a:r>
              <a:rPr lang="fr-F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Avancé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0853" y="4488415"/>
            <a:ext cx="23174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Createurs</a:t>
            </a:r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6233" y="4612989"/>
            <a:ext cx="20781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Vincent </a:t>
            </a:r>
            <a:r>
              <a:rPr lang="fr-F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Rijmen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74926" y="4612989"/>
            <a:ext cx="2299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  </a:t>
            </a:r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Joan Daemon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4778" y="5074654"/>
            <a:ext cx="13760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Créé</a:t>
            </a:r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317" y="5074653"/>
            <a:ext cx="11208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1998</a:t>
            </a:r>
            <a:endParaRPr lang="fr-F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89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13682" y="1754326"/>
            <a:ext cx="3534980" cy="1890979"/>
          </a:xfrm>
          <a:prstGeom prst="rect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4715618" y="1754326"/>
            <a:ext cx="3460277" cy="1890979"/>
          </a:xfrm>
          <a:prstGeom prst="rect">
            <a:avLst/>
          </a:prstGeom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43509" y="415498"/>
            <a:ext cx="4285019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CONFIDENTIALITÉ</a:t>
            </a:r>
          </a:p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742" y="2908488"/>
            <a:ext cx="35453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AUTHENTICITÉ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25" y="5239411"/>
            <a:ext cx="25921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INTEGRITÉ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4632" y="0"/>
            <a:ext cx="7335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Cryptographie </a:t>
            </a:r>
            <a:r>
              <a:rPr lang="fr-FR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Symmetric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16032" y="830996"/>
            <a:ext cx="7132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Cryptographie </a:t>
            </a:r>
            <a:r>
              <a:rPr lang="fr-FR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Asymetric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84" y="1754327"/>
            <a:ext cx="3534977" cy="1890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754326"/>
            <a:ext cx="3460275" cy="18909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14552" y="3645306"/>
            <a:ext cx="1062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2680" y="4239140"/>
            <a:ext cx="39861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Vernam</a:t>
            </a:r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14552" y="5008580"/>
            <a:ext cx="10726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RC4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4971" y="5778021"/>
            <a:ext cx="10415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548173" y="3645305"/>
            <a:ext cx="10659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RSA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99058" y="4239140"/>
            <a:ext cx="11151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DSA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64788" y="0"/>
            <a:ext cx="503663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614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2" grpId="0"/>
      <p:bldP spid="4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3677018" y="1241690"/>
            <a:ext cx="8297268" cy="24166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381000" y="718457"/>
            <a:ext cx="2884714" cy="2971800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 2"/>
          <p:cNvSpPr/>
          <p:nvPr/>
        </p:nvSpPr>
        <p:spPr>
          <a:xfrm>
            <a:off x="217714" y="96460"/>
            <a:ext cx="51074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</a:t>
            </a:r>
            <a:r>
              <a:rPr lang="fr-FR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Cipher</a:t>
            </a:r>
            <a:r>
              <a:rPr lang="fr-F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(chaine de block)</a:t>
            </a:r>
            <a:endParaRPr lang="fr-F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81000" y="1458686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24543" y="2917371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1099456" y="718457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2520042" y="718457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54831" y="426068"/>
            <a:ext cx="40053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Taille par block</a:t>
            </a:r>
            <a:r>
              <a:rPr lang="fr-F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fr-F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40771" y="456845"/>
            <a:ext cx="40382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 (16 Bytes)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5429" y="5167266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2047786" y="5825852"/>
            <a:ext cx="81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051994" y="5167266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4535172" y="5825852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669539" y="5167265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7191906" y="5798633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326425" y="5167264"/>
            <a:ext cx="1295398" cy="1240971"/>
          </a:xfrm>
          <a:prstGeom prst="rect">
            <a:avLst/>
          </a:prstGeom>
          <a:ln w="762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9891563" y="5776859"/>
            <a:ext cx="9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1107890" y="5167264"/>
            <a:ext cx="676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…</a:t>
            </a:r>
            <a:endParaRPr lang="fr-F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379766" y="4046605"/>
            <a:ext cx="117230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« </a:t>
            </a:r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Ceci est une phrase utilisée dans un but explicatif d’apprentissage.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38991" y="4842435"/>
            <a:ext cx="7697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  <a:endParaRPr lang="fr-F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14812" y="4836759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932357" y="4831450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589243" y="4831450"/>
            <a:ext cx="769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605790" y="1305285"/>
            <a:ext cx="38003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paradoxe de l’anniversaire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17714" y="4065556"/>
            <a:ext cx="11756572" cy="2705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Rectangle 62"/>
          <p:cNvSpPr/>
          <p:nvPr/>
        </p:nvSpPr>
        <p:spPr>
          <a:xfrm>
            <a:off x="3637021" y="1960500"/>
            <a:ext cx="18942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Avec du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64 Bits :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7655" y="2005297"/>
            <a:ext cx="61570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dirty="0" smtClean="0"/>
              <a:t> </a:t>
            </a:r>
            <a:r>
              <a:rPr lang="fr-BE" sz="1600" dirty="0" smtClean="0"/>
              <a:t>2(puissance)32 </a:t>
            </a:r>
            <a:r>
              <a:rPr lang="fr-BE" sz="1600" dirty="0"/>
              <a:t>× 8 B = 32 </a:t>
            </a:r>
            <a:r>
              <a:rPr lang="fr-BE" sz="1600" dirty="0" smtClean="0"/>
              <a:t>GB de donnée envoyé de manière sécurisée</a:t>
            </a:r>
            <a:r>
              <a:rPr lang="fr-BE" dirty="0" smtClean="0"/>
              <a:t>. 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12776" y="2653951"/>
            <a:ext cx="20240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Avec du 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Bits :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1098" y="2663909"/>
            <a:ext cx="62532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sz="1600" dirty="0" smtClean="0"/>
              <a:t>2(puissance)64 </a:t>
            </a:r>
            <a:r>
              <a:rPr lang="fr-BE" sz="1600" dirty="0"/>
              <a:t>× </a:t>
            </a:r>
            <a:r>
              <a:rPr lang="fr-BE" sz="1600" dirty="0" smtClean="0"/>
              <a:t>16 </a:t>
            </a:r>
            <a:r>
              <a:rPr lang="fr-BE" sz="1600" dirty="0"/>
              <a:t>B = </a:t>
            </a:r>
            <a:r>
              <a:rPr lang="fr-BE" sz="1600" dirty="0" smtClean="0"/>
              <a:t>256 EB de données envoyé de manière sécurisée.</a:t>
            </a:r>
            <a:endParaRPr lang="fr-F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807028" y="730320"/>
            <a:ext cx="0" cy="2971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24543" y="2166257"/>
            <a:ext cx="2841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" grpId="0" animBg="1"/>
      <p:bldP spid="3" grpId="0"/>
      <p:bldP spid="3" grpId="1"/>
      <p:bldP spid="23" grpId="0"/>
      <p:bldP spid="24" grpId="0"/>
      <p:bldP spid="38" grpId="0" animBg="1"/>
      <p:bldP spid="42" grpId="0" animBg="1"/>
      <p:bldP spid="49" grpId="0" animBg="1"/>
      <p:bldP spid="51" grpId="0" animBg="1"/>
      <p:bldP spid="53" grpId="0"/>
      <p:bldP spid="55" grpId="0"/>
      <p:bldP spid="56" grpId="0"/>
      <p:bldP spid="57" grpId="0"/>
      <p:bldP spid="58" grpId="0"/>
      <p:bldP spid="59" grpId="0"/>
      <p:bldP spid="60" grpId="0"/>
      <p:bldP spid="62" grpId="0" animBg="1"/>
      <p:bldP spid="63" grpId="0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10515600" y="4698463"/>
            <a:ext cx="1143000" cy="882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9" name="Rectangle 78"/>
          <p:cNvSpPr/>
          <p:nvPr/>
        </p:nvSpPr>
        <p:spPr>
          <a:xfrm>
            <a:off x="1673259" y="907421"/>
            <a:ext cx="1984341" cy="2412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8" name="Rectangle 77"/>
          <p:cNvSpPr/>
          <p:nvPr/>
        </p:nvSpPr>
        <p:spPr>
          <a:xfrm>
            <a:off x="3657600" y="3906615"/>
            <a:ext cx="6731400" cy="2755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Rectangle 66"/>
          <p:cNvSpPr/>
          <p:nvPr/>
        </p:nvSpPr>
        <p:spPr>
          <a:xfrm>
            <a:off x="744531" y="2024743"/>
            <a:ext cx="790355" cy="620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Rectangle 65"/>
          <p:cNvSpPr/>
          <p:nvPr/>
        </p:nvSpPr>
        <p:spPr>
          <a:xfrm>
            <a:off x="205050" y="4474132"/>
            <a:ext cx="3122183" cy="1726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 46"/>
          <p:cNvSpPr/>
          <p:nvPr/>
        </p:nvSpPr>
        <p:spPr>
          <a:xfrm>
            <a:off x="3964615" y="447961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Rectangle 40"/>
          <p:cNvSpPr/>
          <p:nvPr/>
        </p:nvSpPr>
        <p:spPr>
          <a:xfrm>
            <a:off x="44906" y="64264"/>
            <a:ext cx="5431971" cy="36902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Rectangle 1"/>
          <p:cNvSpPr/>
          <p:nvPr/>
        </p:nvSpPr>
        <p:spPr>
          <a:xfrm>
            <a:off x="1338783" y="119743"/>
            <a:ext cx="26060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ENCRYPTION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5097" y="164269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816009" y="2103772"/>
            <a:ext cx="5847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Clef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9658" y="960649"/>
            <a:ext cx="11042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8548" y="2103772"/>
            <a:ext cx="10338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necteur droit avec flèche 10"/>
          <p:cNvCxnSpPr>
            <a:stCxn id="6" idx="2"/>
            <a:endCxn id="4" idx="0"/>
          </p:cNvCxnSpPr>
          <p:nvPr/>
        </p:nvCxnSpPr>
        <p:spPr>
          <a:xfrm>
            <a:off x="2641797" y="1360759"/>
            <a:ext cx="1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3"/>
            <a:endCxn id="4" idx="1"/>
          </p:cNvCxnSpPr>
          <p:nvPr/>
        </p:nvCxnSpPr>
        <p:spPr>
          <a:xfrm>
            <a:off x="1385973" y="2303827"/>
            <a:ext cx="489124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7" idx="1"/>
          </p:cNvCxnSpPr>
          <p:nvPr/>
        </p:nvCxnSpPr>
        <p:spPr>
          <a:xfrm flipV="1">
            <a:off x="3408498" y="2303827"/>
            <a:ext cx="39115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53961" y="1704981"/>
            <a:ext cx="15617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Encryption</a:t>
            </a:r>
            <a:endParaRPr lang="fr-FR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</a:t>
            </a:r>
            <a:endParaRPr lang="fr-FR" sz="2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fr-F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</a:t>
            </a:r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’AES</a:t>
            </a:r>
            <a:endParaRPr lang="fr-FR" sz="2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39903" y="164269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Rectangle 32"/>
          <p:cNvSpPr/>
          <p:nvPr/>
        </p:nvSpPr>
        <p:spPr>
          <a:xfrm>
            <a:off x="7380815" y="2103772"/>
            <a:ext cx="5847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Clef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65264" y="960649"/>
            <a:ext cx="20826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Encrypté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313354" y="2103772"/>
            <a:ext cx="10338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Connecteur droit avec flèche 35"/>
          <p:cNvCxnSpPr>
            <a:stCxn id="34" idx="2"/>
            <a:endCxn id="32" idx="0"/>
          </p:cNvCxnSpPr>
          <p:nvPr/>
        </p:nvCxnSpPr>
        <p:spPr>
          <a:xfrm flipH="1">
            <a:off x="9206604" y="1360759"/>
            <a:ext cx="2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3" idx="3"/>
            <a:endCxn id="32" idx="1"/>
          </p:cNvCxnSpPr>
          <p:nvPr/>
        </p:nvCxnSpPr>
        <p:spPr>
          <a:xfrm>
            <a:off x="7950779" y="2303827"/>
            <a:ext cx="489124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32" idx="3"/>
            <a:endCxn id="35" idx="1"/>
          </p:cNvCxnSpPr>
          <p:nvPr/>
        </p:nvCxnSpPr>
        <p:spPr>
          <a:xfrm flipV="1">
            <a:off x="9973304" y="2303827"/>
            <a:ext cx="39115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414341" y="1734649"/>
            <a:ext cx="16643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Decryption</a:t>
            </a:r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fr-F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</a:t>
            </a:r>
          </a:p>
          <a:p>
            <a:pPr algn="ctr"/>
            <a:r>
              <a:rPr lang="fr-F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</a:t>
            </a:r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’AES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13494" y="64264"/>
            <a:ext cx="2586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DECRYPTION</a:t>
            </a:r>
            <a:endParaRPr lang="fr-F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43578" y="64264"/>
            <a:ext cx="5856118" cy="36902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/>
          <p:cNvSpPr/>
          <p:nvPr/>
        </p:nvSpPr>
        <p:spPr>
          <a:xfrm>
            <a:off x="44906" y="3852539"/>
            <a:ext cx="12054790" cy="2896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/>
          <p:cNvSpPr/>
          <p:nvPr/>
        </p:nvSpPr>
        <p:spPr>
          <a:xfrm>
            <a:off x="190238" y="4946171"/>
            <a:ext cx="5847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Clef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66283" y="4872354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72694" y="4698463"/>
            <a:ext cx="9172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Tour</a:t>
            </a:r>
          </a:p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Initial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59249" y="447413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 48"/>
          <p:cNvSpPr/>
          <p:nvPr/>
        </p:nvSpPr>
        <p:spPr>
          <a:xfrm>
            <a:off x="8621309" y="4479612"/>
            <a:ext cx="1533401" cy="1333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 49"/>
          <p:cNvSpPr/>
          <p:nvPr/>
        </p:nvSpPr>
        <p:spPr>
          <a:xfrm>
            <a:off x="10572188" y="4946171"/>
            <a:ext cx="10338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Résultat</a:t>
            </a:r>
            <a:endParaRPr lang="fr-F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86897" y="4970858"/>
            <a:ext cx="20649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Expansion de la clef</a:t>
            </a:r>
            <a:endParaRPr lang="fr-F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476953" y="4848358"/>
            <a:ext cx="10979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Tours</a:t>
            </a:r>
            <a:endParaRPr lang="fr-FR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47425" y="4750156"/>
            <a:ext cx="9492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Tour</a:t>
            </a:r>
          </a:p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Finale</a:t>
            </a:r>
          </a:p>
        </p:txBody>
      </p:sp>
      <p:cxnSp>
        <p:nvCxnSpPr>
          <p:cNvPr id="55" name="Connecteur droit avec flèche 54"/>
          <p:cNvCxnSpPr>
            <a:stCxn id="45" idx="3"/>
            <a:endCxn id="47" idx="1"/>
          </p:cNvCxnSpPr>
          <p:nvPr/>
        </p:nvCxnSpPr>
        <p:spPr>
          <a:xfrm>
            <a:off x="3051821" y="5144246"/>
            <a:ext cx="912794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47" idx="3"/>
            <a:endCxn id="48" idx="1"/>
          </p:cNvCxnSpPr>
          <p:nvPr/>
        </p:nvCxnSpPr>
        <p:spPr>
          <a:xfrm flipV="1">
            <a:off x="5498016" y="5140747"/>
            <a:ext cx="761233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48" idx="3"/>
            <a:endCxn id="49" idx="1"/>
          </p:cNvCxnSpPr>
          <p:nvPr/>
        </p:nvCxnSpPr>
        <p:spPr>
          <a:xfrm>
            <a:off x="7792650" y="5140747"/>
            <a:ext cx="828659" cy="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49" idx="3"/>
            <a:endCxn id="50" idx="1"/>
          </p:cNvCxnSpPr>
          <p:nvPr/>
        </p:nvCxnSpPr>
        <p:spPr>
          <a:xfrm flipV="1">
            <a:off x="10154710" y="5146226"/>
            <a:ext cx="4685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44" idx="3"/>
            <a:endCxn id="45" idx="1"/>
          </p:cNvCxnSpPr>
          <p:nvPr/>
        </p:nvCxnSpPr>
        <p:spPr>
          <a:xfrm flipV="1">
            <a:off x="760202" y="5144246"/>
            <a:ext cx="206081" cy="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67" idx="2"/>
            <a:endCxn id="66" idx="0"/>
          </p:cNvCxnSpPr>
          <p:nvPr/>
        </p:nvCxnSpPr>
        <p:spPr>
          <a:xfrm>
            <a:off x="1139709" y="2645229"/>
            <a:ext cx="626433" cy="182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310370" y="3906615"/>
            <a:ext cx="829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</a:t>
            </a:r>
            <a:endParaRPr lang="fr-F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724971" y="4215442"/>
            <a:ext cx="1" cy="28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047348" y="5862415"/>
            <a:ext cx="13552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6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459577" y="5788874"/>
            <a:ext cx="12105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SubBytes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ShiftRows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MixColumns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Connecteur droit avec flèche 80"/>
          <p:cNvCxnSpPr>
            <a:stCxn id="79" idx="2"/>
          </p:cNvCxnSpPr>
          <p:nvPr/>
        </p:nvCxnSpPr>
        <p:spPr>
          <a:xfrm>
            <a:off x="2665430" y="3320143"/>
            <a:ext cx="992170" cy="843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816812" y="5848357"/>
            <a:ext cx="121052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SubBytes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ShiftRows</a:t>
            </a:r>
            <a:endParaRPr lang="fr-FR" sz="140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400" b="0" cap="none" spc="0" dirty="0" err="1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AddRoundKey</a:t>
            </a:r>
            <a:endParaRPr lang="fr-FR" sz="1400" b="0" cap="none" spc="0" dirty="0" smtClean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31211" y="1899150"/>
            <a:ext cx="1143000" cy="882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5" name="Connecteur en angle 94"/>
          <p:cNvCxnSpPr>
            <a:stCxn id="87" idx="2"/>
            <a:endCxn id="86" idx="0"/>
          </p:cNvCxnSpPr>
          <p:nvPr/>
        </p:nvCxnSpPr>
        <p:spPr>
          <a:xfrm rot="16200000" flipH="1">
            <a:off x="6736594" y="347956"/>
            <a:ext cx="1916623" cy="678438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44351" y="5291337"/>
            <a:ext cx="8178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128 Bit </a:t>
            </a:r>
          </a:p>
          <a:p>
            <a:pPr algn="ctr"/>
            <a:r>
              <a:rPr lang="fr-FR" sz="1600" b="0" cap="none" spc="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 Bit</a:t>
            </a:r>
          </a:p>
          <a:p>
            <a:pPr algn="ctr"/>
            <a:r>
              <a:rPr lang="fr-FR" sz="1600" dirty="0" smtClean="0">
                <a:ln w="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256 Bit</a:t>
            </a:r>
            <a:endParaRPr lang="fr-FR" sz="1600" b="0" cap="none" spc="0" dirty="0">
              <a:ln w="0">
                <a:solidFill>
                  <a:schemeClr val="bg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6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79" grpId="0" animBg="1"/>
      <p:bldP spid="78" grpId="0" animBg="1"/>
      <p:bldP spid="67" grpId="0" animBg="1"/>
      <p:bldP spid="66" grpId="0" animBg="1"/>
      <p:bldP spid="47" grpId="0" animBg="1"/>
      <p:bldP spid="41" grpId="0" animBg="1"/>
      <p:bldP spid="2" grpId="0"/>
      <p:bldP spid="4" grpId="0" animBg="1"/>
      <p:bldP spid="5" grpId="0"/>
      <p:bldP spid="6" grpId="0"/>
      <p:bldP spid="7" grpId="0"/>
      <p:bldP spid="31" grpId="0"/>
      <p:bldP spid="32" grpId="0" animBg="1"/>
      <p:bldP spid="33" grpId="0"/>
      <p:bldP spid="34" grpId="0"/>
      <p:bldP spid="35" grpId="0"/>
      <p:bldP spid="39" grpId="0"/>
      <p:bldP spid="40" grpId="0"/>
      <p:bldP spid="42" grpId="0" animBg="1"/>
      <p:bldP spid="43" grpId="0" animBg="1"/>
      <p:bldP spid="44" grpId="0"/>
      <p:bldP spid="45" grpId="0" animBg="1"/>
      <p:bldP spid="46" grpId="0"/>
      <p:bldP spid="48" grpId="0" animBg="1"/>
      <p:bldP spid="49" grpId="0" animBg="1"/>
      <p:bldP spid="50" grpId="0"/>
      <p:bldP spid="51" grpId="0"/>
      <p:bldP spid="52" grpId="0"/>
      <p:bldP spid="53" grpId="0"/>
      <p:bldP spid="70" grpId="0"/>
      <p:bldP spid="74" grpId="0"/>
      <p:bldP spid="75" grpId="0"/>
      <p:bldP spid="85" grpId="0"/>
      <p:bldP spid="87" grpId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10" y="1485414"/>
            <a:ext cx="3464456" cy="121256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7" y="1550151"/>
            <a:ext cx="4382572" cy="124173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7" y="1609417"/>
            <a:ext cx="3511189" cy="17497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13152" y="-1"/>
            <a:ext cx="45719" cy="685800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/>
          <p:cNvSpPr/>
          <p:nvPr/>
        </p:nvSpPr>
        <p:spPr>
          <a:xfrm>
            <a:off x="8411502" y="-2"/>
            <a:ext cx="45719" cy="685800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033"/>
            <a:ext cx="12192000" cy="8679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775" y="41059"/>
            <a:ext cx="6674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ECB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28257" y="-1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8620" y="11838"/>
            <a:ext cx="6848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CBC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462" y="11838"/>
            <a:ext cx="2085538" cy="5437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20454" y="52897"/>
            <a:ext cx="675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CTR</a:t>
            </a:r>
            <a:endParaRPr lang="fr-F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11568" y="584843"/>
            <a:ext cx="177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Propriétés </a:t>
            </a:r>
            <a:r>
              <a:rPr lang="fr-BE" b="1" dirty="0" smtClean="0"/>
              <a:t>: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8871" y="584843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Propriétés </a:t>
            </a:r>
            <a:r>
              <a:rPr lang="fr-BE" b="1" dirty="0" smtClean="0"/>
              <a:t>:</a:t>
            </a:r>
            <a:endParaRPr lang="fr-BE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8457221" y="584843"/>
            <a:ext cx="128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Propriétés </a:t>
            </a:r>
            <a:r>
              <a:rPr lang="fr-BE" b="1" dirty="0" smtClean="0"/>
              <a:t>:</a:t>
            </a:r>
            <a:endParaRPr lang="fr-BE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189036" y="584843"/>
            <a:ext cx="2557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200" i="1" dirty="0" smtClean="0"/>
              <a:t>Block </a:t>
            </a:r>
            <a:r>
              <a:rPr lang="fr-BE" sz="1200" i="1" dirty="0" err="1" smtClean="0"/>
              <a:t>Ciphers</a:t>
            </a:r>
            <a:r>
              <a:rPr lang="fr-BE" sz="1200" i="1" dirty="0" smtClean="0"/>
              <a:t> Indépendant</a:t>
            </a:r>
          </a:p>
          <a:p>
            <a:pPr marL="285750" indent="-285750">
              <a:buFontTx/>
              <a:buChar char="-"/>
            </a:pPr>
            <a:r>
              <a:rPr lang="fr-BE" sz="1200" i="1" dirty="0" smtClean="0"/>
              <a:t>Pas de Vecteur d’Initialisation [IV]</a:t>
            </a:r>
            <a:endParaRPr lang="fr-BE" sz="12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188533" y="584843"/>
            <a:ext cx="299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-  </a:t>
            </a:r>
            <a:r>
              <a:rPr lang="fr-BE" sz="1200" i="1" dirty="0" smtClean="0"/>
              <a:t>Block </a:t>
            </a:r>
            <a:r>
              <a:rPr lang="fr-BE" sz="1200" i="1" dirty="0" err="1" smtClean="0"/>
              <a:t>Ciphers</a:t>
            </a:r>
            <a:r>
              <a:rPr lang="fr-BE" sz="1200" i="1" dirty="0" smtClean="0"/>
              <a:t> dépendant</a:t>
            </a:r>
          </a:p>
          <a:p>
            <a:r>
              <a:rPr lang="fr-BE" sz="1200" i="1" dirty="0" smtClean="0"/>
              <a:t>-   Utilisation d’un Vecteur d’Initialisation [IV]</a:t>
            </a:r>
            <a:endParaRPr lang="fr-BE" sz="1200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9512949" y="596681"/>
            <a:ext cx="2087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   </a:t>
            </a:r>
            <a:r>
              <a:rPr lang="fr-BE" sz="1200" dirty="0" smtClean="0"/>
              <a:t>- </a:t>
            </a:r>
            <a:r>
              <a:rPr lang="fr-BE" sz="1200" i="1" dirty="0" smtClean="0"/>
              <a:t>Block </a:t>
            </a:r>
            <a:r>
              <a:rPr lang="fr-BE" sz="1200" i="1" dirty="0" err="1" smtClean="0"/>
              <a:t>Ciphers</a:t>
            </a:r>
            <a:r>
              <a:rPr lang="fr-BE" sz="1200" i="1" dirty="0"/>
              <a:t> </a:t>
            </a:r>
            <a:r>
              <a:rPr lang="fr-BE" sz="1200" i="1" dirty="0" smtClean="0"/>
              <a:t>Indépendant </a:t>
            </a:r>
          </a:p>
          <a:p>
            <a:r>
              <a:rPr lang="fr-BE" sz="1200" i="1" dirty="0"/>
              <a:t> </a:t>
            </a:r>
            <a:r>
              <a:rPr lang="fr-BE" sz="1200" i="1" dirty="0" smtClean="0"/>
              <a:t>   - Utilisation d’un compteur</a:t>
            </a:r>
            <a:endParaRPr lang="fr-BE" sz="1200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" y="1433035"/>
            <a:ext cx="12185182" cy="38935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2917371"/>
            <a:ext cx="9512949" cy="446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0" y="4427411"/>
            <a:ext cx="9512949" cy="287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9929197" y="2384849"/>
            <a:ext cx="311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5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O</a:t>
            </a:r>
          </a:p>
          <a:p>
            <a:endParaRPr lang="fr-BE" sz="1500" dirty="0" smtClean="0">
              <a:solidFill>
                <a:srgbClr val="FF0000"/>
              </a:solidFill>
            </a:endParaRPr>
          </a:p>
          <a:p>
            <a:r>
              <a:rPr lang="fr-BE" sz="15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500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3369694"/>
            <a:ext cx="9929197" cy="20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15035" y="4018353"/>
            <a:ext cx="9929197" cy="20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15035" y="3287486"/>
            <a:ext cx="102999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81723" y="3671804"/>
            <a:ext cx="4392305" cy="170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53" y="2188459"/>
            <a:ext cx="12192000" cy="238272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487430" y="2653708"/>
            <a:ext cx="22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endParaRPr lang="fr-BE" sz="1000" dirty="0">
              <a:solidFill>
                <a:srgbClr val="FF0000"/>
              </a:solidFill>
            </a:endParaRPr>
          </a:p>
          <a:p>
            <a:r>
              <a:rPr lang="fr-BE" sz="10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7" y="3000537"/>
            <a:ext cx="12192000" cy="72629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035" y="3147476"/>
            <a:ext cx="514997" cy="118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Rectangle 32"/>
          <p:cNvSpPr/>
          <p:nvPr/>
        </p:nvSpPr>
        <p:spPr>
          <a:xfrm>
            <a:off x="59870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Rectangle 33"/>
          <p:cNvSpPr/>
          <p:nvPr/>
        </p:nvSpPr>
        <p:spPr>
          <a:xfrm>
            <a:off x="3983071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Rectangle 34"/>
          <p:cNvSpPr/>
          <p:nvPr/>
        </p:nvSpPr>
        <p:spPr>
          <a:xfrm>
            <a:off x="7848843" y="3556386"/>
            <a:ext cx="3799001" cy="11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546"/>
            <a:ext cx="12192000" cy="238290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6346028" y="2730589"/>
            <a:ext cx="185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 smtClean="0">
                <a:solidFill>
                  <a:srgbClr val="FF0000"/>
                </a:solidFill>
              </a:rPr>
              <a:t>H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E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endParaRPr lang="fr-BE" sz="1000" dirty="0">
              <a:solidFill>
                <a:srgbClr val="FF0000"/>
              </a:solidFill>
            </a:endParaRPr>
          </a:p>
          <a:p>
            <a:r>
              <a:rPr lang="fr-BE" sz="1000" dirty="0" smtClean="0">
                <a:solidFill>
                  <a:srgbClr val="FF0000"/>
                </a:solidFill>
              </a:rPr>
              <a:t>W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O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R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L</a:t>
            </a:r>
          </a:p>
          <a:p>
            <a:r>
              <a:rPr lang="fr-BE" sz="10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fr-BE" sz="1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46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1088 L -0.33893 0.3569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8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C 0.00026 0.12223 0.00039 0.24445 0.00078 0.3666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833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1111 L 0.3569 0.00787 " pathEditMode="relative" ptsTypes="AA">
                                      <p:cBhvr>
                                        <p:cTn id="1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787 L 0.35091 0.30625 " pathEditMode="relative" ptsTypes="AA">
                                      <p:cBhvr>
                                        <p:cTn id="1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/>
      <p:bldP spid="11" grpId="0"/>
      <p:bldP spid="12" grpId="0"/>
      <p:bldP spid="17" grpId="0"/>
      <p:bldP spid="19" grpId="0"/>
      <p:bldP spid="20" grpId="0"/>
      <p:bldP spid="10" grpId="0" animBg="1"/>
      <p:bldP spid="10" grpId="1" animBg="1"/>
      <p:bldP spid="24" grpId="0" animBg="1"/>
      <p:bldP spid="24" grpId="1" animBg="1"/>
      <p:bldP spid="13" grpId="0"/>
      <p:bldP spid="13" grpId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/>
      <p:bldP spid="3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10" y="506185"/>
            <a:ext cx="18669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5243284" y="136853"/>
            <a:ext cx="19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Image original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3" y="3820886"/>
            <a:ext cx="2489200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60" y="3820886"/>
            <a:ext cx="2489200" cy="2743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43" y="3820886"/>
            <a:ext cx="2489200" cy="2743200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8" name="Connecteur droit avec flèche 7"/>
          <p:cNvCxnSpPr>
            <a:stCxn id="2" idx="1"/>
            <a:endCxn id="4" idx="0"/>
          </p:cNvCxnSpPr>
          <p:nvPr/>
        </p:nvCxnSpPr>
        <p:spPr>
          <a:xfrm flipH="1">
            <a:off x="1719943" y="1534885"/>
            <a:ext cx="3405867" cy="2286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2" idx="2"/>
            <a:endCxn id="5" idx="0"/>
          </p:cNvCxnSpPr>
          <p:nvPr/>
        </p:nvCxnSpPr>
        <p:spPr>
          <a:xfrm>
            <a:off x="6059260" y="2563585"/>
            <a:ext cx="0" cy="12573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2" idx="3"/>
            <a:endCxn id="6" idx="0"/>
          </p:cNvCxnSpPr>
          <p:nvPr/>
        </p:nvCxnSpPr>
        <p:spPr>
          <a:xfrm>
            <a:off x="6992710" y="1534885"/>
            <a:ext cx="3261633" cy="22860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9634208">
            <a:off x="3094491" y="2305237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ECB</a:t>
            </a:r>
            <a:endParaRPr lang="fr-BE" dirty="0"/>
          </a:p>
        </p:txBody>
      </p:sp>
      <p:sp>
        <p:nvSpPr>
          <p:cNvPr id="30" name="ZoneTexte 29"/>
          <p:cNvSpPr txBox="1"/>
          <p:nvPr/>
        </p:nvSpPr>
        <p:spPr>
          <a:xfrm>
            <a:off x="6059259" y="2822903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CBC</a:t>
            </a:r>
            <a:endParaRPr lang="fr-BE" dirty="0"/>
          </a:p>
        </p:txBody>
      </p:sp>
      <p:sp>
        <p:nvSpPr>
          <p:cNvPr id="31" name="ZoneTexte 30"/>
          <p:cNvSpPr txBox="1"/>
          <p:nvPr/>
        </p:nvSpPr>
        <p:spPr>
          <a:xfrm rot="2176569">
            <a:off x="8577291" y="2501180"/>
            <a:ext cx="6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CTR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559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3702" y="1129108"/>
            <a:ext cx="26622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smtClean="0">
                <a:ln w="0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AVANTAGES</a:t>
            </a:r>
            <a:endParaRPr lang="fr-FR" sz="4000" b="0" cap="none" spc="0" dirty="0">
              <a:ln w="0">
                <a:solidFill>
                  <a:schemeClr val="tx1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2401" y="-9427"/>
            <a:ext cx="43098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fr-FR" sz="5400" b="1" dirty="0" smtClean="0">
                <a:ln/>
                <a:solidFill>
                  <a:schemeClr val="accent4"/>
                </a:solidFill>
              </a:rPr>
              <a:t>BLOCK CIPHER</a:t>
            </a:r>
          </a:p>
          <a:p>
            <a:pPr algn="ctr"/>
            <a:endParaRPr lang="fr-FR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5631" y="1129108"/>
            <a:ext cx="36561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INCONVENIENTS</a:t>
            </a:r>
            <a:endParaRPr lang="fr-FR" sz="4000" b="0" cap="none" spc="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633" y="1836994"/>
            <a:ext cx="5147035" cy="4724062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3071" y="1836994"/>
            <a:ext cx="5147035" cy="472406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ZoneTexte 6"/>
          <p:cNvSpPr txBox="1"/>
          <p:nvPr/>
        </p:nvSpPr>
        <p:spPr>
          <a:xfrm>
            <a:off x="6448544" y="2572244"/>
            <a:ext cx="514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Propagation d’erreur</a:t>
            </a:r>
          </a:p>
          <a:p>
            <a:pPr marL="285750" indent="-285750">
              <a:buFontTx/>
              <a:buChar char="-"/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1318" y="1853098"/>
            <a:ext cx="5147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CBC est  recommandé</a:t>
            </a:r>
          </a:p>
          <a:p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21318" y="2418118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Facilement </a:t>
            </a:r>
            <a:r>
              <a:rPr lang="fr-BE" dirty="0" err="1" smtClean="0">
                <a:solidFill>
                  <a:schemeClr val="bg1"/>
                </a:solidFill>
              </a:rPr>
              <a:t>implementable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21318" y="2141357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CTR </a:t>
            </a:r>
            <a:r>
              <a:rPr lang="fr-BE" dirty="0" smtClean="0">
                <a:solidFill>
                  <a:schemeClr val="bg1"/>
                </a:solidFill>
              </a:rPr>
              <a:t>est recommandé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5029" y="3218575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Existence de plusieurs modes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6425" y="2689606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Peu d’espace mémoire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25029" y="2961094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Possibilité d’Encryptée toute données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448544" y="1851458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>
                <a:solidFill>
                  <a:schemeClr val="bg1"/>
                </a:solidFill>
              </a:rPr>
              <a:t>ECB </a:t>
            </a:r>
            <a:r>
              <a:rPr lang="fr-BE" dirty="0" smtClean="0">
                <a:solidFill>
                  <a:schemeClr val="bg1"/>
                </a:solidFill>
              </a:rPr>
              <a:t>est peu recommandé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62150" y="3677731"/>
            <a:ext cx="5134720" cy="43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</p:txBody>
      </p:sp>
      <p:sp>
        <p:nvSpPr>
          <p:cNvPr id="17" name="ZoneTexte 16"/>
          <p:cNvSpPr txBox="1"/>
          <p:nvPr/>
        </p:nvSpPr>
        <p:spPr>
          <a:xfrm>
            <a:off x="6448544" y="2816250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Aucun programme n’est à 100 sécurisé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48544" y="2354386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Temps d’</a:t>
            </a:r>
            <a:r>
              <a:rPr lang="fr-BE" dirty="0" err="1" smtClean="0">
                <a:solidFill>
                  <a:schemeClr val="bg1"/>
                </a:solidFill>
              </a:rPr>
              <a:t>encryption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448544" y="2089618"/>
            <a:ext cx="52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Problème de décryption avec Python sur Windows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448544" y="3062272"/>
            <a:ext cx="51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chemeClr val="bg1"/>
                </a:solidFill>
              </a:rPr>
              <a:t>L’utilisation d’une </a:t>
            </a:r>
            <a:r>
              <a:rPr lang="fr-BE" smtClean="0">
                <a:solidFill>
                  <a:schemeClr val="bg1"/>
                </a:solidFill>
              </a:rPr>
              <a:t>clef secrète.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1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</TotalTime>
  <Words>291</Words>
  <Application>Microsoft Office PowerPoint</Application>
  <PresentationFormat>Grand écran</PresentationFormat>
  <Paragraphs>149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The AES  Block Cypher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AES  Block Cypher</dc:title>
  <dc:creator>God</dc:creator>
  <cp:lastModifiedBy>God</cp:lastModifiedBy>
  <cp:revision>8</cp:revision>
  <dcterms:created xsi:type="dcterms:W3CDTF">2018-01-05T16:15:18Z</dcterms:created>
  <dcterms:modified xsi:type="dcterms:W3CDTF">2018-01-06T20:15:55Z</dcterms:modified>
</cp:coreProperties>
</file>